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43"/>
  </p:notesMasterIdLst>
  <p:handoutMasterIdLst>
    <p:handoutMasterId r:id="rId44"/>
  </p:handoutMasterIdLst>
  <p:sldIdLst>
    <p:sldId id="304" r:id="rId2"/>
    <p:sldId id="257" r:id="rId3"/>
    <p:sldId id="258" r:id="rId4"/>
    <p:sldId id="305" r:id="rId5"/>
    <p:sldId id="266" r:id="rId6"/>
    <p:sldId id="265" r:id="rId7"/>
    <p:sldId id="306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88" r:id="rId20"/>
    <p:sldId id="279" r:id="rId21"/>
    <p:sldId id="280" r:id="rId22"/>
    <p:sldId id="282" r:id="rId23"/>
    <p:sldId id="283" r:id="rId24"/>
    <p:sldId id="284" r:id="rId25"/>
    <p:sldId id="285" r:id="rId26"/>
    <p:sldId id="286" r:id="rId27"/>
    <p:sldId id="287" r:id="rId28"/>
    <p:sldId id="307" r:id="rId29"/>
    <p:sldId id="289" r:id="rId30"/>
    <p:sldId id="290" r:id="rId31"/>
    <p:sldId id="291" r:id="rId32"/>
    <p:sldId id="292" r:id="rId33"/>
    <p:sldId id="294" r:id="rId34"/>
    <p:sldId id="309" r:id="rId35"/>
    <p:sldId id="295" r:id="rId36"/>
    <p:sldId id="296" r:id="rId37"/>
    <p:sldId id="297" r:id="rId38"/>
    <p:sldId id="298" r:id="rId39"/>
    <p:sldId id="299" r:id="rId40"/>
    <p:sldId id="301" r:id="rId41"/>
    <p:sldId id="308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  <a:srgbClr val="FFCC00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5" autoAdjust="0"/>
    <p:restoredTop sz="94652" autoAdjust="0"/>
  </p:normalViewPr>
  <p:slideViewPr>
    <p:cSldViewPr>
      <p:cViewPr varScale="1">
        <p:scale>
          <a:sx n="95" d="100"/>
          <a:sy n="95" d="100"/>
        </p:scale>
        <p:origin x="-4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9149FF4C-338C-4B31-9CEF-D997BEC6B9F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DEE41DC0-34DA-4363-9933-2C4F56EC0B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ingle Corner Rectangle 6"/>
          <p:cNvSpPr/>
          <p:nvPr/>
        </p:nvSpPr>
        <p:spPr>
          <a:xfrm flipH="1">
            <a:off x="0" y="0"/>
            <a:ext cx="9144000" cy="6858000"/>
          </a:xfrm>
          <a:prstGeom prst="round1Rect">
            <a:avLst>
              <a:gd name="adj" fmla="val 0"/>
            </a:avLst>
          </a:prstGeom>
          <a:gradFill flip="none" rotWithShape="1">
            <a:gsLst>
              <a:gs pos="0">
                <a:srgbClr val="DF450F"/>
              </a:gs>
              <a:gs pos="23000">
                <a:srgbClr val="FB4505"/>
              </a:gs>
              <a:gs pos="76000">
                <a:srgbClr val="EABA4E"/>
              </a:gs>
              <a:gs pos="98000">
                <a:srgbClr val="FFFFFF"/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CAE84-D0EB-4E40-A49E-80018D5370FC}" type="slidenum">
              <a:rPr lang="en-US" smtClean="0"/>
              <a:pPr/>
              <a:t>‹#›</a:t>
            </a:fld>
            <a:endParaRPr lang="en-US"/>
          </a:p>
        </p:txBody>
      </p:sp>
      <p:sp useBgFill="1">
        <p:nvSpPr>
          <p:cNvPr id="8" name="Rectangle 7"/>
          <p:cNvSpPr/>
          <p:nvPr/>
        </p:nvSpPr>
        <p:spPr>
          <a:xfrm>
            <a:off x="64008" y="73152"/>
            <a:ext cx="9015984" cy="6720840"/>
          </a:xfrm>
          <a:prstGeom prst="rect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19456" indent="-219456"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 Single Corner Rectangle 13"/>
          <p:cNvSpPr/>
          <p:nvPr/>
        </p:nvSpPr>
        <p:spPr>
          <a:xfrm flipH="1">
            <a:off x="152400" y="152400"/>
            <a:ext cx="8842248" cy="6550241"/>
          </a:xfrm>
          <a:prstGeom prst="round1Rect">
            <a:avLst>
              <a:gd name="adj" fmla="val 0"/>
            </a:avLst>
          </a:prstGeom>
          <a:gradFill flip="none" rotWithShape="1">
            <a:gsLst>
              <a:gs pos="0">
                <a:srgbClr val="DF450F"/>
              </a:gs>
              <a:gs pos="23000">
                <a:srgbClr val="FB4505"/>
              </a:gs>
              <a:gs pos="76000">
                <a:srgbClr val="EABA4E"/>
              </a:gs>
              <a:gs pos="98000">
                <a:srgbClr val="FFFFFF"/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1312" y="1924087"/>
            <a:ext cx="3730752" cy="2011680"/>
          </a:xfrm>
        </p:spPr>
        <p:txBody>
          <a:bodyPr anchor="b">
            <a:normAutofit/>
          </a:bodyPr>
          <a:lstStyle>
            <a:lvl1pPr algn="r">
              <a:defRPr sz="6600" b="0" cap="none" baseline="0">
                <a:gradFill flip="none" rotWithShape="1">
                  <a:gsLst>
                    <a:gs pos="0">
                      <a:schemeClr val="tx2">
                        <a:shade val="30000"/>
                        <a:satMod val="115000"/>
                      </a:schemeClr>
                    </a:gs>
                    <a:gs pos="50000">
                      <a:schemeClr val="tx2">
                        <a:shade val="67500"/>
                        <a:satMod val="115000"/>
                      </a:schemeClr>
                    </a:gs>
                    <a:gs pos="100000">
                      <a:schemeClr val="tx2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</a:defRPr>
            </a:lvl1pPr>
          </a:lstStyle>
          <a:p>
            <a:r>
              <a:rPr lang="en-US" dirty="0" smtClean="0"/>
              <a:t>Vision Area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D876D9-A49B-4AB5-8E26-57643CEE8C4E}" type="datetime1">
              <a:rPr lang="en-US" smtClean="0"/>
              <a:pPr>
                <a:defRPr/>
              </a:pPr>
              <a:t>9/18/2007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Microsoft Confidential</a:t>
            </a:r>
            <a:endParaRPr lang="en-US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0748E-618B-4EDE-9BA8-F28E4E0E38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96000" y="152400"/>
            <a:ext cx="2904744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6019800" y="152400"/>
            <a:ext cx="762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400" y="381000"/>
            <a:ext cx="2667000" cy="5943600"/>
          </a:xfrm>
        </p:spPr>
        <p:txBody>
          <a:bodyPr anchor="ctr"/>
          <a:lstStyle>
            <a:lvl1pPr marL="0" indent="0">
              <a:buNone/>
              <a:defRPr lang="en-US" sz="2800" kern="1200" dirty="0" smtClean="0">
                <a:solidFill>
                  <a:schemeClr val="bg2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79976" y="2130552"/>
            <a:ext cx="1828800" cy="1938528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buNone/>
              <a:defRPr lang="en-US" sz="12000" b="1" kern="1200" spc="-300" dirty="0" smtClean="0">
                <a:ln w="28575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noFill/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n-ea"/>
                <a:cs typeface="Segoe UI" pitchFamily="34" charset="0"/>
              </a:defRPr>
            </a:lvl1pPr>
          </a:lstStyle>
          <a:p>
            <a:pPr lvl="0"/>
            <a:r>
              <a:rPr lang="en-US" dirty="0" smtClean="0"/>
              <a:t>#</a:t>
            </a:r>
            <a:endParaRPr lang="en-US" dirty="0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ingle Corner Rectangle 9"/>
          <p:cNvSpPr/>
          <p:nvPr/>
        </p:nvSpPr>
        <p:spPr>
          <a:xfrm flipH="1">
            <a:off x="152400" y="152400"/>
            <a:ext cx="8842248" cy="6550241"/>
          </a:xfrm>
          <a:prstGeom prst="round1Rect">
            <a:avLst>
              <a:gd name="adj" fmla="val 0"/>
            </a:avLst>
          </a:prstGeom>
          <a:gradFill flip="none" rotWithShape="1">
            <a:gsLst>
              <a:gs pos="0">
                <a:srgbClr val="DF450F"/>
              </a:gs>
              <a:gs pos="23000">
                <a:srgbClr val="FB4505"/>
              </a:gs>
              <a:gs pos="76000">
                <a:srgbClr val="EABA4E"/>
              </a:gs>
              <a:gs pos="98000">
                <a:srgbClr val="FFFFFF"/>
              </a:gs>
            </a:gsLst>
            <a:lin ang="19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676401"/>
            <a:ext cx="8077200" cy="2155825"/>
          </a:xfrm>
        </p:spPr>
        <p:txBody>
          <a:bodyPr>
            <a:normAutofit/>
          </a:bodyPr>
          <a:lstStyle>
            <a:lvl1pPr>
              <a:defRPr sz="6600">
                <a:gradFill flip="none" rotWithShape="1">
                  <a:gsLst>
                    <a:gs pos="0">
                      <a:schemeClr val="tx2">
                        <a:shade val="30000"/>
                        <a:satMod val="115000"/>
                      </a:schemeClr>
                    </a:gs>
                    <a:gs pos="50000">
                      <a:schemeClr val="tx2">
                        <a:shade val="67500"/>
                        <a:satMod val="115000"/>
                      </a:schemeClr>
                    </a:gs>
                    <a:gs pos="100000">
                      <a:schemeClr val="tx2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8077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46A576A-B2BB-4D5B-97ED-53441C772DE8}" type="datetime1">
              <a:rPr lang="en-US" smtClean="0"/>
              <a:pPr>
                <a:defRPr/>
              </a:pPr>
              <a:t>9/18/2007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Microsoft 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00A440C-6C6D-4A99-903A-EE0A3C4278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ectangle 6"/>
          <p:cNvSpPr/>
          <p:nvPr/>
        </p:nvSpPr>
        <p:spPr>
          <a:xfrm>
            <a:off x="64008" y="73152"/>
            <a:ext cx="9015984" cy="6720840"/>
          </a:xfrm>
          <a:prstGeom prst="rect">
            <a:avLst/>
          </a:prstGeom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1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536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338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9430489-D7FE-40AA-8759-5B2A03418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82880" indent="-22860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tx2"/>
        </a:buClr>
        <a:buSzPct val="70000"/>
        <a:buFont typeface="Wingdings" pitchFamily="2" charset="2"/>
        <a:buChar char="§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182880" algn="l" defTabSz="914400" rtl="0" eaLnBrk="1" latinLnBrk="0" hangingPunct="1">
        <a:spcBef>
          <a:spcPct val="20000"/>
        </a:spcBef>
        <a:buClr>
          <a:schemeClr val="accent1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spcBef>
          <a:spcPct val="20000"/>
        </a:spcBef>
        <a:buClr>
          <a:schemeClr val="accent1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spcBef>
          <a:spcPct val="20000"/>
        </a:spcBef>
        <a:buClr>
          <a:schemeClr val="accent1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msdn2.microsoft.com/en-us/netframework/aa904594.aspx" TargetMode="External"/><Relationship Id="rId2" Type="http://schemas.openxmlformats.org/officeDocument/2006/relationships/hyperlink" Target="http://download.microsoft.com/download/5/8/6/5868081c-68aa-40de-9a45-a3803d8134b8/standard_query_operators.doc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msdn2.microsoft.com/en-us/library/bb397926(VS.90).aspx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13312"/>
          <p:cNvSpPr>
            <a:spLocks noGrp="1"/>
          </p:cNvSpPr>
          <p:nvPr>
            <p:ph type="title"/>
          </p:nvPr>
        </p:nvSpPr>
        <p:spPr>
          <a:xfrm>
            <a:off x="301841" y="1924087"/>
            <a:ext cx="5424256" cy="2011680"/>
          </a:xfrm>
          <a:noFill/>
        </p:spPr>
        <p:txBody>
          <a:bodyPr>
            <a:normAutofit fontScale="90000"/>
          </a:bodyPr>
          <a:lstStyle/>
          <a:p>
            <a:pPr marL="0" indent="0" defTabSz="914400" eaLnBrk="1" hangingPunct="1"/>
            <a:r>
              <a:rPr lang="en-US" sz="4800" dirty="0" smtClean="0">
                <a:latin typeface="Calibri" pitchFamily="34" charset="0"/>
              </a:rPr>
              <a:t>LINQ </a:t>
            </a:r>
            <a:br>
              <a:rPr lang="en-US" sz="4800" dirty="0" smtClean="0">
                <a:latin typeface="Calibri" pitchFamily="34" charset="0"/>
              </a:rPr>
            </a:br>
            <a:r>
              <a:rPr lang="en-US" sz="4000" dirty="0" smtClean="0">
                <a:latin typeface="Calibri" pitchFamily="34" charset="0"/>
              </a:rPr>
              <a:t>Language Integrated Query</a:t>
            </a:r>
            <a:endParaRPr lang="en-US" sz="4800" dirty="0" smtClean="0">
              <a:latin typeface="Calibri" pitchFamily="34" charset="0"/>
            </a:endParaRPr>
          </a:p>
        </p:txBody>
      </p:sp>
      <p:sp>
        <p:nvSpPr>
          <p:cNvPr id="13315" name="Shape 13313"/>
          <p:cNvSpPr>
            <a:spLocks noGrp="1"/>
          </p:cNvSpPr>
          <p:nvPr>
            <p:ph type="body" idx="1"/>
          </p:nvPr>
        </p:nvSpPr>
        <p:spPr>
          <a:noFill/>
        </p:spPr>
        <p:txBody>
          <a:bodyPr>
            <a:normAutofit/>
          </a:bodyPr>
          <a:lstStyle/>
          <a:p>
            <a:pPr defTabSz="914400" eaLnBrk="1" hangingPunct="1"/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Eran Kampf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 ==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Where() </a:t>
            </a:r>
            <a:r>
              <a:rPr lang="en-US" dirty="0" smtClean="0"/>
              <a:t>wants a Boolean </a:t>
            </a:r>
            <a:r>
              <a:rPr lang="en-US" b="1" i="1" dirty="0" smtClean="0"/>
              <a:t>method</a:t>
            </a:r>
            <a:r>
              <a:rPr lang="en-US" dirty="0" smtClean="0"/>
              <a:t> as input.</a:t>
            </a:r>
          </a:p>
          <a:p>
            <a:r>
              <a:rPr lang="en-US" dirty="0" smtClean="0"/>
              <a:t>The method acts as a </a:t>
            </a:r>
            <a:r>
              <a:rPr lang="en-US" b="1" i="1" dirty="0" smtClean="0"/>
              <a:t>filter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Likewise for </a:t>
            </a:r>
            <a:r>
              <a:rPr lang="en-US" b="1" i="1" dirty="0" smtClean="0"/>
              <a:t>Select()</a:t>
            </a:r>
            <a:r>
              <a:rPr lang="en-US" dirty="0" smtClean="0"/>
              <a:t>: a </a:t>
            </a:r>
            <a:r>
              <a:rPr lang="en-US" b="1" i="1" dirty="0" smtClean="0"/>
              <a:t>translation</a:t>
            </a:r>
            <a:r>
              <a:rPr lang="en-US" dirty="0" smtClean="0"/>
              <a:t> method.</a:t>
            </a:r>
            <a:endParaRPr lang="en-US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C# Delegates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685800"/>
          </a:xfrm>
        </p:spPr>
        <p:txBody>
          <a:bodyPr/>
          <a:lstStyle/>
          <a:p>
            <a:r>
              <a:rPr lang="en-US" dirty="0" smtClean="0"/>
              <a:t>C# delegates act as </a:t>
            </a:r>
            <a:r>
              <a:rPr lang="en-US" i="1" dirty="0" smtClean="0"/>
              <a:t>method pointers</a:t>
            </a:r>
          </a:p>
          <a:p>
            <a:endParaRPr lang="en-US" i="1" dirty="0"/>
          </a:p>
        </p:txBody>
      </p:sp>
      <p:pic>
        <p:nvPicPr>
          <p:cNvPr id="273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90800"/>
            <a:ext cx="7924800" cy="379105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C# Delegate as an Argument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76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Delegates can be passed as arguments</a:t>
            </a:r>
          </a:p>
          <a:p>
            <a:pPr lvl="1"/>
            <a:r>
              <a:rPr lang="en-US" dirty="0" smtClean="0"/>
              <a:t>Used as event handlers, threading jobs, etc.</a:t>
            </a:r>
            <a:endParaRPr lang="en-US" dirty="0"/>
          </a:p>
        </p:txBody>
      </p:sp>
      <p:pic>
        <p:nvPicPr>
          <p:cNvPr id="274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19400"/>
            <a:ext cx="8610600" cy="2895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Anonymous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1371600"/>
          </a:xfrm>
        </p:spPr>
        <p:txBody>
          <a:bodyPr/>
          <a:lstStyle/>
          <a:p>
            <a:r>
              <a:rPr lang="en-US" dirty="0" smtClean="0"/>
              <a:t>Nameless methods</a:t>
            </a:r>
          </a:p>
          <a:p>
            <a:r>
              <a:rPr lang="en-US" dirty="0" smtClean="0"/>
              <a:t>Define delegates on-the-fly</a:t>
            </a:r>
            <a:endParaRPr lang="en-US" dirty="0"/>
          </a:p>
        </p:txBody>
      </p:sp>
      <p:pic>
        <p:nvPicPr>
          <p:cNvPr id="275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200400"/>
            <a:ext cx="8587117" cy="2590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Translation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752600"/>
            <a:ext cx="6553200" cy="16067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276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191000"/>
            <a:ext cx="8763000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7" name="Right Arrow 6"/>
          <p:cNvSpPr/>
          <p:nvPr/>
        </p:nvSpPr>
        <p:spPr>
          <a:xfrm rot="5400000">
            <a:off x="4021931" y="3064669"/>
            <a:ext cx="719137" cy="1447800"/>
          </a:xfrm>
          <a:prstGeom prst="rightArrow">
            <a:avLst>
              <a:gd name="adj1" fmla="val 6797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Simplified way for defining delegates</a:t>
            </a:r>
          </a:p>
          <a:p>
            <a:r>
              <a:rPr lang="en-US" dirty="0" smtClean="0"/>
              <a:t>Syntax:</a:t>
            </a:r>
          </a:p>
          <a:p>
            <a:pPr lvl="1"/>
            <a:r>
              <a:rPr lang="en-US" b="1" i="1" dirty="0" smtClean="0"/>
              <a:t>(argumentList) =&gt; expression</a:t>
            </a:r>
          </a:p>
          <a:p>
            <a:pPr lvl="1"/>
            <a:r>
              <a:rPr lang="en-US" b="1" i="1" dirty="0" err="1" smtClean="0"/>
              <a:t>oneArgument</a:t>
            </a:r>
            <a:r>
              <a:rPr lang="en-US" b="1" i="1" dirty="0" smtClean="0"/>
              <a:t> =&gt; expression</a:t>
            </a:r>
          </a:p>
          <a:p>
            <a:r>
              <a:rPr lang="en-US" dirty="0" smtClean="0"/>
              <a:t>Arguments </a:t>
            </a:r>
            <a:r>
              <a:rPr lang="en-US" b="1" i="1" dirty="0" smtClean="0"/>
              <a:t>optionally</a:t>
            </a:r>
            <a:r>
              <a:rPr lang="en-US" dirty="0" smtClean="0"/>
              <a:t> typed</a:t>
            </a:r>
          </a:p>
          <a:p>
            <a:r>
              <a:rPr lang="en-US" dirty="0" smtClean="0"/>
              <a:t>Type inference mechanism</a:t>
            </a:r>
          </a:p>
          <a:p>
            <a:pPr lvl="1"/>
            <a:r>
              <a:rPr lang="en-US" dirty="0" smtClean="0"/>
              <a:t>We’ll discuss that later…</a:t>
            </a:r>
            <a:endParaRPr lang="en-US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Translation</a:t>
            </a:r>
            <a:endParaRPr lang="en-US" dirty="0"/>
          </a:p>
        </p:txBody>
      </p:sp>
      <p:pic>
        <p:nvPicPr>
          <p:cNvPr id="277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4572000"/>
            <a:ext cx="5810251" cy="1524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057400"/>
            <a:ext cx="6553200" cy="16067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Right Arrow 5"/>
          <p:cNvSpPr/>
          <p:nvPr/>
        </p:nvSpPr>
        <p:spPr>
          <a:xfrm rot="5400000">
            <a:off x="4021931" y="3369469"/>
            <a:ext cx="719137" cy="1447800"/>
          </a:xfrm>
          <a:prstGeom prst="rightArrow">
            <a:avLst>
              <a:gd name="adj1" fmla="val 6797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Where’s </a:t>
            </a:r>
            <a:r>
              <a:rPr lang="en-US" i="1" dirty="0" smtClean="0"/>
              <a:t>Where()</a:t>
            </a:r>
            <a:r>
              <a:rPr lang="en-US" i="1" dirty="0"/>
              <a:t> </a:t>
            </a:r>
            <a:r>
              <a:rPr lang="en-US" i="1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invoked </a:t>
            </a:r>
            <a:r>
              <a:rPr lang="en-US" b="1" i="1" dirty="0" smtClean="0"/>
              <a:t>Where()</a:t>
            </a:r>
            <a:r>
              <a:rPr lang="en-US" b="1" dirty="0" smtClean="0"/>
              <a:t> </a:t>
            </a:r>
            <a:r>
              <a:rPr lang="en-US" dirty="0" smtClean="0"/>
              <a:t>on </a:t>
            </a:r>
            <a:r>
              <a:rPr lang="en-US" b="1" i="1" dirty="0" smtClean="0"/>
              <a:t>Employee[]</a:t>
            </a:r>
            <a:endParaRPr lang="en-US" b="1" dirty="0" smtClean="0"/>
          </a:p>
          <a:p>
            <a:r>
              <a:rPr lang="en-US" dirty="0" smtClean="0"/>
              <a:t>On the result </a:t>
            </a:r>
            <a:r>
              <a:rPr lang="en-US" b="1" i="1" dirty="0" smtClean="0"/>
              <a:t>Employee[]</a:t>
            </a:r>
            <a:r>
              <a:rPr lang="en-US" b="1" dirty="0" smtClean="0"/>
              <a:t> </a:t>
            </a:r>
            <a:r>
              <a:rPr lang="en-US" dirty="0" smtClean="0"/>
              <a:t>we invoked </a:t>
            </a:r>
            <a:r>
              <a:rPr lang="en-US" b="1" i="1" dirty="0" smtClean="0"/>
              <a:t>Select()</a:t>
            </a:r>
            <a:endParaRPr lang="en-US" b="1" dirty="0" smtClean="0"/>
          </a:p>
          <a:p>
            <a:endParaRPr lang="en-US" i="1" dirty="0" smtClean="0"/>
          </a:p>
          <a:p>
            <a:r>
              <a:rPr lang="en-US" b="1" i="1" dirty="0" smtClean="0"/>
              <a:t>.NET defines new methods for arrays!?</a:t>
            </a:r>
            <a:endParaRPr lang="en-US" b="1" i="1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Static methods that extend an existing type</a:t>
            </a:r>
            <a:endParaRPr lang="en-US" dirty="0"/>
          </a:p>
        </p:txBody>
      </p:sp>
      <p:pic>
        <p:nvPicPr>
          <p:cNvPr id="278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743200"/>
            <a:ext cx="6806761" cy="3352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methods (extra)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077200" cy="2438400"/>
          </a:xfrm>
        </p:spPr>
        <p:txBody>
          <a:bodyPr/>
          <a:lstStyle/>
          <a:p>
            <a:r>
              <a:rPr lang="en-US" sz="2800" dirty="0" smtClean="0"/>
              <a:t>Example for extension methods and boxing</a:t>
            </a:r>
          </a:p>
          <a:p>
            <a:r>
              <a:rPr lang="en-US" sz="2800" dirty="0" smtClean="0"/>
              <a:t>Makes this possible:</a:t>
            </a:r>
            <a:br>
              <a:rPr lang="en-US" sz="2800" dirty="0" smtClean="0"/>
            </a:br>
            <a:r>
              <a:rPr lang="en-US" sz="2800" b="1" i="1" dirty="0" smtClean="0"/>
              <a:t>100.Times( ()=&gt;Console.Write(“X”) );</a:t>
            </a:r>
          </a:p>
          <a:p>
            <a:endParaRPr lang="en-US" sz="2800" dirty="0" smtClean="0"/>
          </a:p>
        </p:txBody>
      </p:sp>
      <p:pic>
        <p:nvPicPr>
          <p:cNvPr id="280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6206613" cy="1905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531813" y="857250"/>
            <a:ext cx="8002587" cy="571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Goals and Values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ctr">
              <a:spcBef>
                <a:spcPct val="0"/>
              </a:spcBef>
              <a:buNone/>
            </a:pPr>
            <a:endParaRPr lang="en-US" dirty="0" smtClean="0">
              <a:latin typeface="Verdana" pitchFamily="34" charset="0"/>
              <a:cs typeface="Times New Roman" pitchFamily="18" charset="0"/>
            </a:endParaRPr>
          </a:p>
          <a:p>
            <a:pPr marL="0" algn="ctr">
              <a:spcBef>
                <a:spcPct val="0"/>
              </a:spcBef>
              <a:buNone/>
            </a:pPr>
            <a:r>
              <a:rPr lang="en-US" dirty="0" smtClean="0">
                <a:latin typeface="Verdana" pitchFamily="34" charset="0"/>
                <a:cs typeface="Times New Roman" pitchFamily="18" charset="0"/>
              </a:rPr>
              <a:t>Provides query statements integrated with the .NET environment </a:t>
            </a:r>
            <a:endParaRPr lang="en-US" dirty="0" smtClean="0">
              <a:latin typeface="Calibri" pitchFamily="34" charset="0"/>
            </a:endParaRPr>
          </a:p>
          <a:p>
            <a:pPr marL="800100" lvl="2" algn="ctr">
              <a:spcBef>
                <a:spcPct val="0"/>
              </a:spcBef>
              <a:buNone/>
            </a:pPr>
            <a:endParaRPr lang="en-US" dirty="0" smtClean="0">
              <a:latin typeface="Verdana" pitchFamily="34" charset="0"/>
              <a:cs typeface="Times New Roman" pitchFamily="18" charset="0"/>
            </a:endParaRPr>
          </a:p>
          <a:p>
            <a:pPr marL="800100" lvl="2">
              <a:spcBef>
                <a:spcPct val="0"/>
              </a:spcBef>
            </a:pPr>
            <a:r>
              <a:rPr lang="en-US" dirty="0" smtClean="0">
                <a:latin typeface="Verdana" pitchFamily="34" charset="0"/>
                <a:cs typeface="Times New Roman" pitchFamily="18" charset="0"/>
              </a:rPr>
              <a:t>Allow writing query code regardless of the underlying data implementation (Database, XML, Objects, etc</a:t>
            </a:r>
            <a:r>
              <a:rPr lang="en-US" dirty="0" smtClean="0">
                <a:latin typeface="Verdana" pitchFamily="34" charset="0"/>
                <a:cs typeface="Times New Roman" pitchFamily="18" charset="0"/>
              </a:rPr>
              <a:t>.)</a:t>
            </a:r>
          </a:p>
          <a:p>
            <a:pPr marL="800100" lvl="2">
              <a:spcBef>
                <a:spcPct val="0"/>
              </a:spcBef>
            </a:pPr>
            <a:r>
              <a:rPr lang="en-US" dirty="0" smtClean="0">
                <a:latin typeface="Verdana" pitchFamily="34" charset="0"/>
                <a:cs typeface="Times New Roman" pitchFamily="18" charset="0"/>
              </a:rPr>
              <a:t>Ensures syntax correctness</a:t>
            </a:r>
          </a:p>
          <a:p>
            <a:pPr marL="800100" lvl="2">
              <a:spcBef>
                <a:spcPct val="0"/>
              </a:spcBef>
              <a:buNone/>
            </a:pPr>
            <a:endParaRPr lang="en-US" dirty="0" smtClean="0">
              <a:latin typeface="Verdana" pitchFamily="34" charset="0"/>
              <a:cs typeface="Times New Roman" pitchFamily="18" charset="0"/>
            </a:endParaRPr>
          </a:p>
          <a:p>
            <a:pPr marL="800100" lvl="2" algn="ctr">
              <a:spcBef>
                <a:spcPct val="0"/>
              </a:spcBef>
              <a:buNone/>
            </a:pPr>
            <a:endParaRPr lang="en-US" dirty="0" smtClean="0">
              <a:latin typeface="Verdana" pitchFamily="34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 Methods and LINQ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Where()</a:t>
            </a:r>
            <a:r>
              <a:rPr lang="en-US" i="1" dirty="0" smtClean="0"/>
              <a:t>, </a:t>
            </a:r>
            <a:r>
              <a:rPr lang="en-US" b="1" i="1" dirty="0" smtClean="0"/>
              <a:t>Select()</a:t>
            </a:r>
            <a:r>
              <a:rPr lang="en-US" i="1" dirty="0" smtClean="0"/>
              <a:t>,</a:t>
            </a:r>
            <a:r>
              <a:rPr lang="en-US" dirty="0" smtClean="0"/>
              <a:t> etc. extend </a:t>
            </a:r>
            <a:r>
              <a:rPr lang="en-US" b="1" i="1" dirty="0" err="1" smtClean="0"/>
              <a:t>IEnumerable</a:t>
            </a:r>
            <a:r>
              <a:rPr lang="en-US" b="1" i="1" dirty="0" smtClean="0"/>
              <a:t>&lt;T&gt;</a:t>
            </a:r>
            <a:endParaRPr lang="en-US" b="1" dirty="0" smtClean="0"/>
          </a:p>
          <a:p>
            <a:pPr lvl="1"/>
            <a:r>
              <a:rPr lang="en-US" i="1" dirty="0" smtClean="0"/>
              <a:t>Defined in </a:t>
            </a:r>
            <a:r>
              <a:rPr lang="en-US" b="1" i="1" dirty="0" err="1" smtClean="0"/>
              <a:t>System.Query</a:t>
            </a:r>
            <a:endParaRPr lang="en-US" b="1" i="1" dirty="0" smtClean="0"/>
          </a:p>
          <a:p>
            <a:r>
              <a:rPr lang="en-US" i="1" dirty="0" smtClean="0"/>
              <a:t>Applicable to one-dimensional array types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Your Own Types!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LINQ can be applied to </a:t>
            </a:r>
            <a:r>
              <a:rPr lang="en-US" b="1" u="sng" dirty="0" smtClean="0"/>
              <a:t>any</a:t>
            </a:r>
            <a:r>
              <a:rPr lang="en-US" dirty="0" smtClean="0"/>
              <a:t> type!</a:t>
            </a:r>
          </a:p>
          <a:p>
            <a:r>
              <a:rPr lang="en-US" dirty="0" smtClean="0"/>
              <a:t>Just implement </a:t>
            </a:r>
            <a:r>
              <a:rPr lang="en-US" b="1" i="1" dirty="0" smtClean="0"/>
              <a:t>Where()</a:t>
            </a:r>
            <a:r>
              <a:rPr lang="en-US" dirty="0" smtClean="0"/>
              <a:t>, </a:t>
            </a:r>
            <a:r>
              <a:rPr lang="en-US" b="1" i="1" dirty="0" smtClean="0"/>
              <a:t>Select()</a:t>
            </a:r>
            <a:r>
              <a:rPr lang="en-US" dirty="0" smtClean="0"/>
              <a:t>, etc.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LINQ and Relational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685800"/>
          </a:xfrm>
        </p:spPr>
        <p:txBody>
          <a:bodyPr/>
          <a:lstStyle/>
          <a:p>
            <a:r>
              <a:rPr lang="en-US" dirty="0" smtClean="0"/>
              <a:t>Querying a DB Table:</a:t>
            </a:r>
            <a:endParaRPr lang="en-US" dirty="0"/>
          </a:p>
        </p:txBody>
      </p:sp>
      <p:pic>
        <p:nvPicPr>
          <p:cNvPr id="279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67000"/>
            <a:ext cx="7649369" cy="2286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work!?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Where()</a:t>
            </a:r>
            <a:r>
              <a:rPr lang="en-US" b="1" dirty="0" smtClean="0"/>
              <a:t> </a:t>
            </a:r>
            <a:r>
              <a:rPr lang="en-US" dirty="0" smtClean="0"/>
              <a:t>applies a filter expression on every record.</a:t>
            </a:r>
          </a:p>
          <a:p>
            <a:r>
              <a:rPr lang="en-US" i="1" dirty="0" smtClean="0"/>
              <a:t>…on the client…</a:t>
            </a:r>
          </a:p>
          <a:p>
            <a:endParaRPr lang="en-US" i="1" dirty="0"/>
          </a:p>
          <a:p>
            <a:r>
              <a:rPr lang="en-US" b="1" i="1" dirty="0" smtClean="0"/>
              <a:t>SELECT * FROM EMPLOYEES</a:t>
            </a:r>
            <a:r>
              <a:rPr lang="en-US" i="1" dirty="0" smtClean="0"/>
              <a:t>, and filter with a loop on the client?!</a:t>
            </a:r>
            <a:endParaRPr lang="en-US" i="1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Lambda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Lambda expressions can be converted to anonymous methods</a:t>
            </a:r>
          </a:p>
          <a:p>
            <a:r>
              <a:rPr lang="en-US" dirty="0" smtClean="0"/>
              <a:t>They can </a:t>
            </a:r>
            <a:r>
              <a:rPr lang="en-US" i="1" dirty="0" smtClean="0"/>
              <a:t>also</a:t>
            </a:r>
            <a:r>
              <a:rPr lang="en-US" dirty="0" smtClean="0"/>
              <a:t> be converted to </a:t>
            </a:r>
            <a:r>
              <a:rPr lang="en-US" b="1" i="1" dirty="0" smtClean="0"/>
              <a:t>expression trees</a:t>
            </a:r>
            <a:endParaRPr lang="en-US" b="1" dirty="0" smtClean="0"/>
          </a:p>
          <a:p>
            <a:pPr lvl="1"/>
            <a:r>
              <a:rPr lang="en-US" i="1" dirty="0" smtClean="0"/>
              <a:t>A run-time representation of the syntax tree</a:t>
            </a:r>
            <a:endParaRPr lang="en-US" i="1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600200"/>
            <a:ext cx="5810251" cy="1524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077200" cy="3505200"/>
          </a:xfrm>
        </p:spPr>
        <p:txBody>
          <a:bodyPr/>
          <a:lstStyle/>
          <a:p>
            <a:r>
              <a:rPr lang="en-US" sz="2800" dirty="0" smtClean="0"/>
              <a:t>Lets assume </a:t>
            </a:r>
            <a:r>
              <a:rPr lang="en-US" sz="2800" i="1" dirty="0" smtClean="0"/>
              <a:t>employees</a:t>
            </a:r>
            <a:r>
              <a:rPr lang="en-US" sz="2800" dirty="0" smtClean="0"/>
              <a:t> is of type </a:t>
            </a:r>
            <a:r>
              <a:rPr lang="en-US" sz="2800" b="1" i="1" dirty="0" smtClean="0"/>
              <a:t>DbEmployees</a:t>
            </a:r>
          </a:p>
          <a:p>
            <a:r>
              <a:rPr lang="en-US" sz="2800" dirty="0" smtClean="0"/>
              <a:t>There’s no </a:t>
            </a:r>
            <a:br>
              <a:rPr lang="en-US" sz="2800" dirty="0" smtClean="0"/>
            </a:br>
            <a:r>
              <a:rPr lang="en-US" b="1" i="1" dirty="0" err="1" smtClean="0"/>
              <a:t>DbEmployees.Where</a:t>
            </a:r>
            <a:r>
              <a:rPr lang="en-US" b="1" i="1" dirty="0" smtClean="0"/>
              <a:t>(delegate(Employee </a:t>
            </a:r>
            <a:r>
              <a:rPr lang="en-US" b="1" i="1" dirty="0" err="1" smtClean="0"/>
              <a:t>emp</a:t>
            </a:r>
            <a:r>
              <a:rPr lang="en-US" b="1" i="1" dirty="0" smtClean="0"/>
              <a:t>)) </a:t>
            </a:r>
            <a:r>
              <a:rPr lang="en-US" sz="2800" dirty="0" smtClean="0"/>
              <a:t>method!</a:t>
            </a:r>
          </a:p>
          <a:p>
            <a:r>
              <a:rPr lang="en-US" sz="2800" dirty="0" smtClean="0"/>
              <a:t>There is</a:t>
            </a:r>
            <a:br>
              <a:rPr lang="en-US" sz="2800" dirty="0" smtClean="0"/>
            </a:br>
            <a:r>
              <a:rPr lang="en-US" b="1" dirty="0" err="1" smtClean="0"/>
              <a:t>DbEmployees</a:t>
            </a:r>
            <a:r>
              <a:rPr lang="en-US" b="1" dirty="0" smtClean="0"/>
              <a:t>.</a:t>
            </a:r>
            <a:br>
              <a:rPr lang="en-US" b="1" dirty="0" smtClean="0"/>
            </a:br>
            <a:r>
              <a:rPr lang="en-US" b="1" dirty="0" smtClean="0"/>
              <a:t>    Where(Expression&lt;</a:t>
            </a:r>
            <a:r>
              <a:rPr lang="en-US" b="1" dirty="0" err="1" smtClean="0"/>
              <a:t>Func</a:t>
            </a:r>
            <a:r>
              <a:rPr lang="en-US" b="1" dirty="0" smtClean="0"/>
              <a:t>&lt;Employee, </a:t>
            </a:r>
            <a:r>
              <a:rPr lang="en-US" b="1" dirty="0" err="1" smtClean="0"/>
              <a:t>bool</a:t>
            </a:r>
            <a:r>
              <a:rPr lang="en-US" b="1" dirty="0" smtClean="0"/>
              <a:t>&gt;&gt; </a:t>
            </a:r>
            <a:r>
              <a:rPr lang="en-US" b="1" dirty="0" err="1" smtClean="0"/>
              <a:t>xt</a:t>
            </a:r>
            <a:r>
              <a:rPr lang="en-US" b="1" dirty="0" smtClean="0"/>
              <a:t>)</a:t>
            </a:r>
            <a:endParaRPr lang="en-US" sz="2800" b="1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Data Type</a:t>
            </a:r>
            <a:r>
              <a:rPr lang="en-US" dirty="0" smtClean="0"/>
              <a:t> (Defined in </a:t>
            </a:r>
            <a:r>
              <a:rPr lang="en-US" i="1" dirty="0" err="1" smtClean="0"/>
              <a:t>System.Linq.Expressions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Represents Lambda expressions at runtime</a:t>
            </a:r>
          </a:p>
          <a:p>
            <a:r>
              <a:rPr lang="en-US" dirty="0" smtClean="0"/>
              <a:t>Used to generate SQL at runtime</a:t>
            </a:r>
          </a:p>
          <a:p>
            <a:pPr lvl="1"/>
            <a:r>
              <a:rPr lang="en-US" dirty="0" smtClean="0"/>
              <a:t>Guaranteed to be valid</a:t>
            </a:r>
            <a:endParaRPr lang="en-US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Joins</a:t>
            </a:r>
          </a:p>
          <a:p>
            <a:r>
              <a:rPr lang="en-US" dirty="0" smtClean="0"/>
              <a:t>Projections</a:t>
            </a:r>
            <a:endParaRPr lang="en-US" dirty="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Relational Algebra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Projections and Join operations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077200" cy="3124200"/>
          </a:xfrm>
        </p:spPr>
        <p:txBody>
          <a:bodyPr/>
          <a:lstStyle/>
          <a:p>
            <a:r>
              <a:rPr lang="en-US" dirty="0" smtClean="0"/>
              <a:t>The projection type (e.g., </a:t>
            </a:r>
            <a:r>
              <a:rPr lang="en-US" i="1" dirty="0" err="1" smtClean="0"/>
              <a:t>AddressBookEntry</a:t>
            </a:r>
            <a:r>
              <a:rPr lang="en-US" dirty="0" smtClean="0"/>
              <a:t>) is </a:t>
            </a:r>
            <a:r>
              <a:rPr lang="en-US" b="1" i="1" dirty="0" smtClean="0"/>
              <a:t>pre-defined.</a:t>
            </a:r>
            <a:endParaRPr lang="en-US" b="1" dirty="0" smtClean="0"/>
          </a:p>
          <a:p>
            <a:r>
              <a:rPr lang="en-US" dirty="0" smtClean="0"/>
              <a:t>Maybe there’s another way…</a:t>
            </a:r>
            <a:endParaRPr lang="en-US" dirty="0"/>
          </a:p>
        </p:txBody>
      </p:sp>
      <p:pic>
        <p:nvPicPr>
          <p:cNvPr id="281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6309360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Examples</a:t>
            </a:r>
            <a:endParaRPr lang="en-US" sz="2800" b="1" dirty="0"/>
          </a:p>
          <a:p>
            <a:r>
              <a:rPr lang="en-US" sz="2800" b="1" dirty="0" smtClean="0"/>
              <a:t>Behind the scenes</a:t>
            </a:r>
          </a:p>
          <a:p>
            <a:pPr lvl="1"/>
            <a:r>
              <a:rPr lang="en-US" sz="2400" dirty="0" smtClean="0"/>
              <a:t>Delegate Functions</a:t>
            </a:r>
          </a:p>
          <a:p>
            <a:pPr lvl="1"/>
            <a:r>
              <a:rPr lang="en-US" sz="2400" dirty="0" smtClean="0"/>
              <a:t>Lambda Expressions</a:t>
            </a:r>
          </a:p>
          <a:p>
            <a:pPr lvl="1"/>
            <a:r>
              <a:rPr lang="en-US" sz="2400" dirty="0" smtClean="0"/>
              <a:t>Type Inference</a:t>
            </a:r>
          </a:p>
          <a:p>
            <a:pPr lvl="1"/>
            <a:r>
              <a:rPr lang="en-US" sz="2400" dirty="0" smtClean="0"/>
              <a:t>Anonymous Types</a:t>
            </a:r>
          </a:p>
          <a:p>
            <a:pPr lvl="1"/>
            <a:r>
              <a:rPr lang="en-US" sz="2400" dirty="0" smtClean="0"/>
              <a:t>Extension Methods</a:t>
            </a:r>
          </a:p>
          <a:p>
            <a:pPr lvl="1"/>
            <a:r>
              <a:rPr lang="en-US" sz="2400" dirty="0" smtClean="0"/>
              <a:t>Expressions Trees</a:t>
            </a:r>
          </a:p>
          <a:p>
            <a:pPr lvl="1"/>
            <a:r>
              <a:rPr lang="en-US" sz="2400" dirty="0" smtClean="0"/>
              <a:t>Ad-Hoc Types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Ad-Hoc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2667000"/>
          </a:xfrm>
        </p:spPr>
        <p:txBody>
          <a:bodyPr/>
          <a:lstStyle/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new {[name</a:t>
            </a:r>
            <a:r>
              <a:rPr lang="en-US" sz="2400" baseline="-250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=]expr</a:t>
            </a:r>
            <a:r>
              <a:rPr lang="en-US" sz="2400" baseline="-250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… , [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name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=]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400" baseline="-25000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r>
              <a:rPr lang="en-US" dirty="0" smtClean="0">
                <a:latin typeface="+mj-lt"/>
                <a:cs typeface="Courier New" pitchFamily="49" charset="0"/>
              </a:rPr>
              <a:t>Type implied by types of expressions</a:t>
            </a:r>
          </a:p>
          <a:p>
            <a:endParaRPr lang="en-US" dirty="0">
              <a:latin typeface="+mj-lt"/>
              <a:cs typeface="Courier New" pitchFamily="49" charset="0"/>
            </a:endParaRPr>
          </a:p>
          <a:p>
            <a:r>
              <a:rPr lang="en-US" dirty="0" smtClean="0">
                <a:latin typeface="+mj-lt"/>
                <a:cs typeface="Courier New" pitchFamily="49" charset="0"/>
              </a:rPr>
              <a:t>Example</a:t>
            </a:r>
            <a:endParaRPr lang="en-US" dirty="0">
              <a:latin typeface="+mj-lt"/>
              <a:cs typeface="Courier New" pitchFamily="49" charset="0"/>
            </a:endParaRPr>
          </a:p>
        </p:txBody>
      </p:sp>
      <p:pic>
        <p:nvPicPr>
          <p:cNvPr id="2826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038600"/>
            <a:ext cx="6954611" cy="1447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Ad-Hoc Types are Nameless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800" dirty="0" smtClean="0"/>
              <a:t>How do we store result?</a:t>
            </a:r>
            <a:br>
              <a:rPr lang="en-US" sz="2800" dirty="0" smtClean="0"/>
            </a:br>
            <a:r>
              <a:rPr lang="en-US" sz="2800" b="1" dirty="0" smtClean="0">
                <a:solidFill>
                  <a:schemeClr val="accent2"/>
                </a:solidFill>
              </a:rPr>
              <a:t>???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result =</a:t>
            </a: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from … select </a:t>
            </a:r>
            <a:r>
              <a:rPr lang="en-US" sz="2800" b="1" dirty="0" smtClean="0">
                <a:solidFill>
                  <a:schemeClr val="accent2"/>
                </a:solidFill>
              </a:rPr>
              <a:t>new {…}</a:t>
            </a:r>
            <a:r>
              <a:rPr lang="en-US" sz="2800" b="1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The ad-hoc type is nameless!</a:t>
            </a:r>
          </a:p>
          <a:p>
            <a:r>
              <a:rPr lang="en-US" dirty="0" smtClean="0"/>
              <a:t>Can’t use </a:t>
            </a:r>
            <a:r>
              <a:rPr lang="en-US" b="1" i="1" dirty="0" smtClean="0"/>
              <a:t>Object</a:t>
            </a:r>
          </a:p>
          <a:p>
            <a:pPr lvl="1"/>
            <a:r>
              <a:rPr lang="en-US" dirty="0" smtClean="0"/>
              <a:t>No way to downcast to access properties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Auto-Types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var</a:t>
            </a:r>
            <a:r>
              <a:rPr lang="en-US" dirty="0" smtClean="0">
                <a:solidFill>
                  <a:schemeClr val="tx1"/>
                </a:solidFill>
              </a:rPr>
              <a:t> x = 7; // x will be of type </a:t>
            </a:r>
            <a:r>
              <a:rPr lang="en-US" i="1" dirty="0" err="1" smtClean="0">
                <a:solidFill>
                  <a:schemeClr val="tx1"/>
                </a:solidFill>
              </a:rPr>
              <a:t>int</a:t>
            </a:r>
            <a:endParaRPr lang="en-US" i="1" dirty="0" smtClean="0">
              <a:solidFill>
                <a:schemeClr val="tx1"/>
              </a:solidFill>
            </a:endParaRPr>
          </a:p>
          <a:p>
            <a:r>
              <a:rPr lang="en-US" b="1" dirty="0" err="1" smtClean="0">
                <a:solidFill>
                  <a:schemeClr val="tx1"/>
                </a:solidFill>
              </a:rPr>
              <a:t>var</a:t>
            </a:r>
            <a:r>
              <a:rPr lang="en-US" dirty="0" smtClean="0">
                <a:solidFill>
                  <a:schemeClr val="tx1"/>
                </a:solidFill>
              </a:rPr>
              <a:t> q = </a:t>
            </a:r>
            <a:r>
              <a:rPr lang="en-US" b="1" dirty="0" smtClean="0">
                <a:solidFill>
                  <a:schemeClr val="tx1"/>
                </a:solidFill>
              </a:rPr>
              <a:t>from</a:t>
            </a:r>
            <a:r>
              <a:rPr lang="en-US" dirty="0" smtClean="0">
                <a:solidFill>
                  <a:schemeClr val="tx1"/>
                </a:solidFill>
              </a:rPr>
              <a:t> … </a:t>
            </a:r>
            <a:r>
              <a:rPr lang="en-US" b="1" dirty="0" smtClean="0">
                <a:solidFill>
                  <a:schemeClr val="tx1"/>
                </a:solidFill>
              </a:rPr>
              <a:t>select new </a:t>
            </a:r>
            <a:r>
              <a:rPr lang="en-US" dirty="0" smtClean="0">
                <a:solidFill>
                  <a:schemeClr val="tx1"/>
                </a:solidFill>
              </a:rPr>
              <a:t>{…};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// q will be an array of anonymous type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Console.WriteLine</a:t>
            </a:r>
            <a:r>
              <a:rPr lang="en-US" dirty="0" smtClean="0">
                <a:solidFill>
                  <a:schemeClr val="tx1"/>
                </a:solidFill>
              </a:rPr>
              <a:t>(q[0].Name)</a:t>
            </a:r>
          </a:p>
          <a:p>
            <a:r>
              <a:rPr lang="en-US" dirty="0" smtClean="0"/>
              <a:t>Can be used for local variables only.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Cartesian Product/Join</a:t>
            </a:r>
            <a:endParaRPr lang="en-US" dirty="0"/>
          </a:p>
        </p:txBody>
      </p:sp>
      <p:pic>
        <p:nvPicPr>
          <p:cNvPr id="283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8084" y="1828800"/>
            <a:ext cx="8733516" cy="3124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Some LINQ Examples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DLINK</a:t>
            </a:r>
          </a:p>
          <a:p>
            <a:r>
              <a:rPr lang="en-US" dirty="0" smtClean="0"/>
              <a:t>XLINK</a:t>
            </a:r>
            <a:endParaRPr lang="en-US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DLINK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generation of ADO.NET</a:t>
            </a:r>
          </a:p>
          <a:p>
            <a:r>
              <a:rPr lang="en-US" dirty="0" smtClean="0"/>
              <a:t>Among other features:</a:t>
            </a:r>
            <a:br>
              <a:rPr lang="en-US" dirty="0" smtClean="0"/>
            </a:br>
            <a:r>
              <a:rPr lang="en-US" dirty="0" smtClean="0"/>
              <a:t>Database to Classes utility</a:t>
            </a:r>
          </a:p>
          <a:p>
            <a:pPr lvl="1"/>
            <a:r>
              <a:rPr lang="en-US" dirty="0" smtClean="0"/>
              <a:t>Class per DB table</a:t>
            </a:r>
          </a:p>
          <a:p>
            <a:pPr lvl="1"/>
            <a:r>
              <a:rPr lang="en-US" dirty="0" smtClean="0"/>
              <a:t>Property per DB column</a:t>
            </a:r>
          </a:p>
          <a:p>
            <a:pPr lvl="1"/>
            <a:r>
              <a:rPr lang="en-US" dirty="0" smtClean="0"/>
              <a:t>Foreign keys, etc. reflected in the classes</a:t>
            </a:r>
          </a:p>
          <a:p>
            <a:r>
              <a:rPr lang="en-US" dirty="0" smtClean="0"/>
              <a:t>Entity Mapping</a:t>
            </a:r>
            <a:endParaRPr lang="en-US" dirty="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DLINQ – O/R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your own O/R mapping</a:t>
            </a:r>
          </a:p>
          <a:p>
            <a:r>
              <a:rPr lang="en-US" dirty="0" smtClean="0"/>
              <a:t>Mapping attributes on classes/fields add mapping metadata</a:t>
            </a:r>
            <a:endParaRPr lang="en-US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DLINQ - Updating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DLINQ generated classes include change-tracking/DB updating mechanisms.</a:t>
            </a:r>
          </a:p>
          <a:p>
            <a:pPr lvl="1"/>
            <a:r>
              <a:rPr lang="en-US" dirty="0" smtClean="0"/>
              <a:t>(like EJBs…)</a:t>
            </a:r>
            <a:endParaRPr lang="en-US" dirty="0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XLINQ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idea as DLINQ for XML data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LINQ Example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Standard Query Operators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Project LINQ </a:t>
            </a:r>
            <a:r>
              <a:rPr lang="en-US" dirty="0" err="1" smtClean="0">
                <a:hlinkClick r:id="rId3"/>
              </a:rPr>
              <a:t>Hompage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MSDN LINQ Documentation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Searching in Collection – The Old Way</a:t>
            </a:r>
            <a:endParaRPr lang="en-US" dirty="0"/>
          </a:p>
        </p:txBody>
      </p:sp>
      <p:pic>
        <p:nvPicPr>
          <p:cNvPr id="270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2362200"/>
            <a:ext cx="6552427" cy="232401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Searching in Collections using LINQ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077200" cy="2743200"/>
          </a:xfrm>
        </p:spPr>
        <p:txBody>
          <a:bodyPr/>
          <a:lstStyle/>
          <a:p>
            <a:r>
              <a:rPr lang="en-US" dirty="0" smtClean="0"/>
              <a:t>Declarative</a:t>
            </a:r>
          </a:p>
          <a:p>
            <a:r>
              <a:rPr lang="en-US" dirty="0" smtClean="0"/>
              <a:t>SQL-like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7924800" cy="194305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Behind the Scenes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Microsoft Confidential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LINQ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1295400"/>
          </a:xfrm>
        </p:spPr>
        <p:txBody>
          <a:bodyPr/>
          <a:lstStyle/>
          <a:p>
            <a:r>
              <a:rPr lang="en-US" dirty="0" smtClean="0"/>
              <a:t>The LINQ syntax is shorthand for method invocation.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87885"/>
            <a:ext cx="8305800" cy="56673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667000"/>
            <a:ext cx="7924800" cy="194305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Right Arrow 5"/>
          <p:cNvSpPr/>
          <p:nvPr/>
        </p:nvSpPr>
        <p:spPr>
          <a:xfrm rot="5400000">
            <a:off x="4021931" y="4283869"/>
            <a:ext cx="719137" cy="1447800"/>
          </a:xfrm>
          <a:prstGeom prst="rightArrow">
            <a:avLst>
              <a:gd name="adj1" fmla="val 6797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Translating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Problem:</a:t>
            </a:r>
          </a:p>
          <a:p>
            <a:r>
              <a:rPr lang="en-US" dirty="0" smtClean="0"/>
              <a:t>How do we translate </a:t>
            </a:r>
            <a:r>
              <a:rPr lang="en-US" b="1" i="1" dirty="0" smtClean="0"/>
              <a:t>“emp.Age &gt;= 30”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an expression </a:t>
            </a:r>
            <a:r>
              <a:rPr lang="en-US" b="1" i="1" dirty="0" smtClean="0"/>
              <a:t>e</a:t>
            </a:r>
            <a:r>
              <a:rPr lang="en-US" dirty="0" smtClean="0"/>
              <a:t> so that </a:t>
            </a:r>
            <a:r>
              <a:rPr lang="en-US" b="1" i="1" dirty="0" smtClean="0"/>
              <a:t>Where(e)</a:t>
            </a:r>
            <a:r>
              <a:rPr lang="en-US" dirty="0" smtClean="0"/>
              <a:t> is valid?</a:t>
            </a:r>
            <a:endParaRPr lang="en-US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crosoftLOBI">
  <a:themeElements>
    <a:clrScheme name="PJWORKING">
      <a:dk1>
        <a:sysClr val="windowText" lastClr="000000"/>
      </a:dk1>
      <a:lt1>
        <a:sysClr val="window" lastClr="FFFFFF"/>
      </a:lt1>
      <a:dk2>
        <a:srgbClr val="524F43"/>
      </a:dk2>
      <a:lt2>
        <a:srgbClr val="E0E0D1"/>
      </a:lt2>
      <a:accent1>
        <a:srgbClr val="EF4810"/>
      </a:accent1>
      <a:accent2>
        <a:srgbClr val="F5B316"/>
      </a:accent2>
      <a:accent3>
        <a:srgbClr val="9CA38B"/>
      </a:accent3>
      <a:accent4>
        <a:srgbClr val="86ADCE"/>
      </a:accent4>
      <a:accent5>
        <a:srgbClr val="8E8E8A"/>
      </a:accent5>
      <a:accent6>
        <a:srgbClr val="916455"/>
      </a:accent6>
      <a:hlink>
        <a:srgbClr val="EA7500"/>
      </a:hlink>
      <a:folHlink>
        <a:srgbClr val="C0C0C0"/>
      </a:folHlink>
    </a:clrScheme>
    <a:fontScheme name="PJWORKING">
      <a:majorFont>
        <a:latin typeface="Franklin Gothic Medium Cond"/>
        <a:ea typeface=""/>
        <a:cs typeface=""/>
      </a:majorFont>
      <a:minorFont>
        <a:latin typeface="Franklin Gothic Book"/>
        <a:ea typeface=""/>
        <a:cs typeface=""/>
      </a:minorFont>
    </a:fontScheme>
    <a:fmtScheme name="PJWORKING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800000" scaled="1"/>
        </a:gradFill>
        <a:gradFill rotWithShape="1">
          <a:gsLst>
            <a:gs pos="0">
              <a:schemeClr val="phClr">
                <a:shade val="50000"/>
                <a:satMod val="140000"/>
              </a:schemeClr>
            </a:gs>
            <a:gs pos="70000">
              <a:schemeClr val="phClr">
                <a:shade val="93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lin ang="1680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27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27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27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1750" h="190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atMod val="120000"/>
              </a:schemeClr>
              <a:schemeClr val="phClr">
                <a:shade val="90000"/>
              </a:schemeClr>
            </a:duotone>
          </a:blip>
          <a:tile tx="0" ty="0" sx="80000" sy="8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80000"/>
                <a:satMod val="120000"/>
              </a:schemeClr>
              <a:schemeClr val="phClr">
                <a:tint val="90000"/>
                <a:shade val="9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MicrosoftLOBI</Template>
  <TotalTime>4572</TotalTime>
  <Words>553</Words>
  <Application>Microsoft PowerPoint 7.0</Application>
  <PresentationFormat>On-screen Show (4:3)</PresentationFormat>
  <Paragraphs>139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MicrosoftLOBI</vt:lpstr>
      <vt:lpstr>LINQ  Language Integrated Query</vt:lpstr>
      <vt:lpstr>Goals and Values </vt:lpstr>
      <vt:lpstr>Agenda</vt:lpstr>
      <vt:lpstr>LINQ Example</vt:lpstr>
      <vt:lpstr>Searching in Collection – The Old Way</vt:lpstr>
      <vt:lpstr>Searching in Collections using LINQ</vt:lpstr>
      <vt:lpstr>Behind the Scenes</vt:lpstr>
      <vt:lpstr>How does LINQ Work?</vt:lpstr>
      <vt:lpstr>Translating Expressions</vt:lpstr>
      <vt:lpstr>Expressions == Methods</vt:lpstr>
      <vt:lpstr>C# Delegates</vt:lpstr>
      <vt:lpstr>C# Delegate as an Argument</vt:lpstr>
      <vt:lpstr>Anonymous Methods</vt:lpstr>
      <vt:lpstr>Syntax Translation</vt:lpstr>
      <vt:lpstr>Lambda Expressions</vt:lpstr>
      <vt:lpstr>Syntax Translation</vt:lpstr>
      <vt:lpstr>Where’s Where() ?</vt:lpstr>
      <vt:lpstr>Extension Methods</vt:lpstr>
      <vt:lpstr>Extension methods (extra)</vt:lpstr>
      <vt:lpstr>Extension Methods and LINQ</vt:lpstr>
      <vt:lpstr>Query Your Own Types!</vt:lpstr>
      <vt:lpstr>LINQ and Relational Data</vt:lpstr>
      <vt:lpstr>How does it work!?</vt:lpstr>
      <vt:lpstr>Back to Lambda Expressions</vt:lpstr>
      <vt:lpstr>Example…</vt:lpstr>
      <vt:lpstr>Expression Trees</vt:lpstr>
      <vt:lpstr>Relational Algebra</vt:lpstr>
      <vt:lpstr>Relational Algebra</vt:lpstr>
      <vt:lpstr>Projection</vt:lpstr>
      <vt:lpstr>Ad-Hoc Types</vt:lpstr>
      <vt:lpstr>Ad-Hoc Types are Nameless</vt:lpstr>
      <vt:lpstr>Auto-Types Variables</vt:lpstr>
      <vt:lpstr>Cartesian Product/Join</vt:lpstr>
      <vt:lpstr>Some LINQ Examples</vt:lpstr>
      <vt:lpstr>Misc.</vt:lpstr>
      <vt:lpstr>DLINK</vt:lpstr>
      <vt:lpstr>DLINQ – O/R Mapping</vt:lpstr>
      <vt:lpstr>DLINQ - Updating</vt:lpstr>
      <vt:lpstr>XLINQ</vt:lpstr>
      <vt:lpstr>Online Resources</vt:lpstr>
      <vt:lpstr>Questions ?</vt:lpstr>
    </vt:vector>
  </TitlesOfParts>
  <Manager/>
  <Company>SAP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LINQ (Language Integrated Query)</dc:title>
  <dc:subject/>
  <dc:creator>i032711</dc:creator>
  <cp:keywords/>
  <dc:description/>
  <cp:lastModifiedBy>i032711</cp:lastModifiedBy>
  <cp:revision>468</cp:revision>
  <cp:lastPrinted>1601-01-01T00:00:00Z</cp:lastPrinted>
  <dcterms:created xsi:type="dcterms:W3CDTF">2007-08-23T07:29:43Z</dcterms:created>
  <dcterms:modified xsi:type="dcterms:W3CDTF">2007-09-18T07:23:15Z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TC062561681033</vt:lpwstr>
  </property>
</Properties>
</file>